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media1.tiff" ContentType="video/unknown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9" r:id="rId9"/>
    <p:sldId id="262" r:id="rId10"/>
    <p:sldId id="264" r:id="rId11"/>
    <p:sldId id="265" r:id="rId12"/>
    <p:sldId id="263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80" autoAdjust="0"/>
    <p:restoredTop sz="80000"/>
  </p:normalViewPr>
  <p:slideViewPr>
    <p:cSldViewPr snapToGrid="0">
      <p:cViewPr varScale="1">
        <p:scale>
          <a:sx n="90" d="100"/>
          <a:sy n="90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553C9-7202-5C4A-8098-76B003CA2F0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A8FB8-5D66-F842-B74C-3C1E1CACD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4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about water levels</a:t>
            </a:r>
          </a:p>
          <a:p>
            <a:r>
              <a:rPr lang="en-US" dirty="0" smtClean="0"/>
              <a:t>measure with stream gauges in AK and US, grey</a:t>
            </a:r>
          </a:p>
          <a:p>
            <a:r>
              <a:rPr lang="en-US" dirty="0" smtClean="0"/>
              <a:t>levels relate to, rainfall,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icemelt</a:t>
            </a:r>
            <a:r>
              <a:rPr lang="en-US" baseline="0" dirty="0" smtClean="0"/>
              <a:t>, stream flow</a:t>
            </a:r>
          </a:p>
          <a:p>
            <a:r>
              <a:rPr lang="en-US" dirty="0" smtClean="0"/>
              <a:t>how gauges work</a:t>
            </a:r>
          </a:p>
          <a:p>
            <a:r>
              <a:rPr lang="en-US" dirty="0" smtClean="0"/>
              <a:t>traditional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LHS: baseline over time, intro to </a:t>
            </a:r>
            <a:r>
              <a:rPr lang="en-US" dirty="0" err="1" smtClean="0"/>
              <a:t>waterlevel</a:t>
            </a:r>
            <a:r>
              <a:rPr lang="en-US" baseline="0" dirty="0" smtClean="0"/>
              <a:t> / pixel inverse relationship</a:t>
            </a:r>
          </a:p>
          <a:p>
            <a:r>
              <a:rPr lang="en-US" baseline="0" dirty="0" smtClean="0"/>
              <a:t>RHS: baseline / measured comparison against expectation</a:t>
            </a:r>
          </a:p>
          <a:p>
            <a:r>
              <a:rPr lang="en-US" baseline="0" dirty="0" smtClean="0"/>
              <a:t>	systematic negative error</a:t>
            </a:r>
          </a:p>
          <a:p>
            <a:r>
              <a:rPr lang="en-US" baseline="0" dirty="0" smtClean="0"/>
              <a:t>	sensitivity to error for low water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43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Perpendicular requirement</a:t>
            </a:r>
          </a:p>
          <a:p>
            <a:pPr marL="228600" indent="-228600">
              <a:buAutoNum type="arabicPeriod"/>
            </a:pPr>
            <a:r>
              <a:rPr lang="en-US" dirty="0"/>
              <a:t>Full gauge showing/ full gauge covered</a:t>
            </a:r>
          </a:p>
          <a:p>
            <a:pPr marL="228600" indent="-228600">
              <a:buAutoNum type="arabicPeriod"/>
            </a:pPr>
            <a:r>
              <a:rPr lang="en-US" dirty="0" smtClean="0"/>
              <a:t>Night / low light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Gauge </a:t>
            </a:r>
            <a:r>
              <a:rPr lang="en-US" dirty="0" err="1"/>
              <a:t>obstuctions</a:t>
            </a:r>
            <a:r>
              <a:rPr lang="en-US" dirty="0"/>
              <a:t> / </a:t>
            </a:r>
            <a:r>
              <a:rPr lang="en-US" dirty="0" err="1" smtClean="0"/>
              <a:t>algea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5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magic</a:t>
            </a:r>
          </a:p>
          <a:p>
            <a:r>
              <a:rPr lang="en-US" dirty="0" smtClean="0"/>
              <a:t>porting</a:t>
            </a:r>
          </a:p>
          <a:p>
            <a:r>
              <a:rPr lang="en-US" dirty="0" smtClean="0"/>
              <a:t>extension</a:t>
            </a:r>
            <a:r>
              <a:rPr lang="en-US" baseline="0" dirty="0" smtClean="0"/>
              <a:t> to arbitrary setup configurations</a:t>
            </a:r>
          </a:p>
          <a:p>
            <a:r>
              <a:rPr lang="en-US" baseline="0" dirty="0" smtClean="0"/>
              <a:t>error mitigation</a:t>
            </a:r>
          </a:p>
          <a:p>
            <a:r>
              <a:rPr lang="en-US" baseline="0" dirty="0" smtClean="0"/>
              <a:t>calibration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14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2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nowadays, cameras</a:t>
            </a:r>
          </a:p>
          <a:p>
            <a:r>
              <a:rPr lang="en-US" baseline="0" dirty="0" smtClean="0"/>
              <a:t>our goal: camera method + simplicity, like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8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 </a:t>
            </a:r>
            <a:r>
              <a:rPr lang="mr-IN" dirty="0" smtClean="0"/>
              <a:t>–</a:t>
            </a:r>
            <a:r>
              <a:rPr lang="en-US" dirty="0" smtClean="0"/>
              <a:t> our case in reality, this is gauge </a:t>
            </a:r>
            <a:r>
              <a:rPr lang="en-US" dirty="0" err="1" smtClean="0"/>
              <a:t>CookInletkeeper</a:t>
            </a:r>
            <a:r>
              <a:rPr lang="en-US" dirty="0" smtClean="0"/>
              <a:t> installed</a:t>
            </a:r>
          </a:p>
          <a:p>
            <a:r>
              <a:rPr lang="en-US" dirty="0" smtClean="0"/>
              <a:t>Whittier harbor, rectangle, camera, ~90’, wireless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job to access to camera images via </a:t>
            </a:r>
            <a:r>
              <a:rPr lang="en-US" baseline="0" dirty="0" err="1" smtClean="0"/>
              <a:t>Gdrive</a:t>
            </a:r>
            <a:r>
              <a:rPr lang="en-US" baseline="0" dirty="0" smtClean="0"/>
              <a:t>, establish a baseline, then measure levels using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Images are loaded into the script</a:t>
            </a:r>
          </a:p>
          <a:p>
            <a:pPr marL="228600" indent="-228600">
              <a:buAutoNum type="arabicPeriod"/>
            </a:pPr>
            <a:r>
              <a:rPr lang="en-US" dirty="0"/>
              <a:t>The Initial user configuration is done one 1 image. This specifies the crop window, the color detection area, and the pixels to feet conversion. </a:t>
            </a:r>
          </a:p>
          <a:p>
            <a:pPr marL="228600" indent="-228600">
              <a:buAutoNum type="arabicPeriod"/>
            </a:pPr>
            <a:r>
              <a:rPr lang="en-US" dirty="0"/>
              <a:t>Using the output values from the initial user configuration, the rest of the images are processed.</a:t>
            </a:r>
          </a:p>
          <a:p>
            <a:pPr marL="228600" indent="-228600">
              <a:buAutoNum type="arabicPeriod"/>
            </a:pPr>
            <a:r>
              <a:rPr lang="en-US" dirty="0"/>
              <a:t>This involves cropping, color detection, image erosion, pixel measurements</a:t>
            </a:r>
          </a:p>
          <a:p>
            <a:pPr marL="228600" indent="-228600">
              <a:buAutoNum type="arabicPeriod"/>
            </a:pPr>
            <a:r>
              <a:rPr lang="en-US" dirty="0"/>
              <a:t>The measurements are then analyzed to find the height of the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8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Nine images were chosen deliberately to represent a large spectrum of water heights and lighting conditions</a:t>
            </a:r>
          </a:p>
          <a:p>
            <a:pPr marL="228600" indent="-228600">
              <a:buAutoNum type="arabicPeriod"/>
            </a:pPr>
            <a:r>
              <a:rPr lang="en-US" dirty="0"/>
              <a:t>Time stamp problem</a:t>
            </a:r>
          </a:p>
          <a:p>
            <a:pPr marL="228600" indent="-228600">
              <a:buAutoNum type="arabicPeriod"/>
            </a:pPr>
            <a:r>
              <a:rPr lang="en-US" dirty="0" smtClean="0"/>
              <a:t>How we marked and measured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6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Images Cropped</a:t>
            </a:r>
          </a:p>
          <a:p>
            <a:pPr marL="228600" indent="-228600">
              <a:buAutoNum type="arabicPeriod"/>
            </a:pPr>
            <a:r>
              <a:rPr lang="en-US" dirty="0"/>
              <a:t>Color detection – average color and thresholding</a:t>
            </a:r>
          </a:p>
          <a:p>
            <a:pPr marL="228600" indent="-228600">
              <a:buAutoNum type="arabicPeriod"/>
            </a:pPr>
            <a:r>
              <a:rPr lang="en-US" dirty="0"/>
              <a:t>Erosion – structure elements</a:t>
            </a:r>
          </a:p>
          <a:p>
            <a:pPr marL="228600" indent="-228600">
              <a:buAutoNum type="arabicPeriod"/>
            </a:pPr>
            <a:r>
              <a:rPr lang="en-US" dirty="0"/>
              <a:t>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4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err="1"/>
              <a:t>overlayed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2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is searched from the top and </a:t>
            </a:r>
            <a:r>
              <a:rPr lang="en-US" dirty="0" smtClean="0"/>
              <a:t>bottom</a:t>
            </a:r>
          </a:p>
          <a:p>
            <a:r>
              <a:rPr lang="en-US" dirty="0" smtClean="0"/>
              <a:t>Linear</a:t>
            </a:r>
            <a:r>
              <a:rPr lang="en-US" baseline="0" dirty="0" smtClean="0"/>
              <a:t> height vs area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</a:t>
            </a:r>
            <a:r>
              <a:rPr lang="en-US" baseline="0" dirty="0" smtClean="0"/>
              <a:t> look at </a:t>
            </a:r>
            <a:r>
              <a:rPr lang="en-US" dirty="0" smtClean="0"/>
              <a:t>top and bottom</a:t>
            </a:r>
            <a:r>
              <a:rPr lang="en-US" baseline="0" dirty="0" smtClean="0"/>
              <a:t> marks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eye, uncertainty in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case, ±4,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± 1”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8FB8-5D66-F842-B74C-3C1E1CACDF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1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1.tiff"/><Relationship Id="rId6" Type="http://schemas.openxmlformats.org/officeDocument/2006/relationships/image" Target="../media/image22.png"/><Relationship Id="rId1" Type="http://schemas.microsoft.com/office/2007/relationships/media" Target="../media/media1.tiff"/><Relationship Id="rId2" Type="http://schemas.openxmlformats.org/officeDocument/2006/relationships/video" Target="../media/media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7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17F6E3-EEAB-45D0-BE56-37FD2332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543095"/>
            <a:ext cx="8689976" cy="2509213"/>
          </a:xfrm>
        </p:spPr>
        <p:txBody>
          <a:bodyPr>
            <a:normAutofit/>
          </a:bodyPr>
          <a:lstStyle/>
          <a:p>
            <a:r>
              <a:rPr lang="en-US" sz="3200" dirty="0"/>
              <a:t>Computer Vision Stream Gauge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E67673D-44E0-497F-9E62-BDD1EDDE2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147514"/>
            <a:ext cx="8689976" cy="1371599"/>
          </a:xfrm>
        </p:spPr>
        <p:txBody>
          <a:bodyPr/>
          <a:lstStyle/>
          <a:p>
            <a:r>
              <a:rPr lang="en-US" dirty="0"/>
              <a:t>Blair Munro and Katarina Godden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AEF947F-5BA7-4D79-9FDC-9150C8A5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5910"/>
            <a:ext cx="3476625" cy="90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4F1561-92A1-42FC-8808-9C00B186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497" y="422885"/>
            <a:ext cx="1853345" cy="8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1DECDB-7595-4465-BFAF-F93B9EE95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1600201"/>
            <a:ext cx="276225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C9F4781-800F-449F-894C-0D1CFB70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" y="2324101"/>
            <a:ext cx="3970827" cy="930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D104E5B-6612-4448-B86D-F683FB4E2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99" y="3921226"/>
            <a:ext cx="1931225" cy="2173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0CE0-5232-43C7-8839-8AE2A4C3D543}"/>
              </a:ext>
            </a:extLst>
          </p:cNvPr>
          <p:cNvSpPr txBox="1"/>
          <p:nvPr/>
        </p:nvSpPr>
        <p:spPr>
          <a:xfrm>
            <a:off x="785399" y="3468962"/>
            <a:ext cx="193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Faculty Advisor</a:t>
            </a:r>
          </a:p>
        </p:txBody>
      </p:sp>
    </p:spTree>
    <p:extLst>
      <p:ext uri="{BB962C8B-B14F-4D97-AF65-F5344CB8AC3E}">
        <p14:creationId xmlns:p14="http://schemas.microsoft.com/office/powerpoint/2010/main" val="16692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CEF41F-CF3A-4F5E-804C-4A6BA1AAD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</a:p>
        </p:txBody>
      </p:sp>
      <p:pic>
        <p:nvPicPr>
          <p:cNvPr id="4" name="Content Placeholder 3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04E15541-CBB7-4C67-824F-28CFBC3A4F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l="17687" r="14701" b="-5"/>
          <a:stretch/>
        </p:blipFill>
        <p:spPr>
          <a:xfrm>
            <a:off x="3711731" y="1808942"/>
            <a:ext cx="4768537" cy="2186245"/>
          </a:xfrm>
          <a:prstGeom prst="rect">
            <a:avLst/>
          </a:prstGeom>
        </p:spPr>
      </p:pic>
      <p:pic>
        <p:nvPicPr>
          <p:cNvPr id="5" name="Pasted Graph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72186" y="4492978"/>
            <a:ext cx="5647626" cy="16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QsivawNHtEocNMT14OTgZBwL-ly6FezCas7tkK3fD8VXHbOv0AIa2ZkDQzUZ46v4hOtUudhA5DE-llaXqej70pXVOR4w9aiu7dFvdTCSYb0GLSv2twIOO28FnO7UvsRNdRe8Kb3I">
            <a:extLst>
              <a:ext uri="{FF2B5EF4-FFF2-40B4-BE49-F238E27FC236}">
                <a16:creationId xmlns="" xmlns:a16="http://schemas.microsoft.com/office/drawing/2014/main" id="{5BEA712A-64F6-4C06-963E-9B590307C74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46" y="-99380"/>
            <a:ext cx="6377354" cy="73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8D8635-59E7-459B-95C6-B0898B2D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1296" y="294960"/>
            <a:ext cx="10364451" cy="159617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052" name="Picture 4" descr="https://lh5.googleusercontent.com/zzzzK4n84sXXp7CyRZtUijCEKmsXGZVKdrsN8P9KryEDEYQ0lUdW9gDX3EO3YEXxrpMw_X1ahH4CMeCGgA43LZlvtid8C3j3AzfrYr9FF3sH_MxdemRisypGEvUkYmOUO7b6aElc">
            <a:extLst>
              <a:ext uri="{FF2B5EF4-FFF2-40B4-BE49-F238E27FC236}">
                <a16:creationId xmlns="" xmlns:a16="http://schemas.microsoft.com/office/drawing/2014/main" id="{5BA25FDE-4D7A-4177-A2E9-1D5D7228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54" y="1093048"/>
            <a:ext cx="6377354" cy="438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="" xmlns:a16="http://schemas.microsoft.com/office/drawing/2014/main" id="{9ED2D02B-168C-4846-9451-256849035A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>
            <a:extLst>
              <a:ext uri="{FF2B5EF4-FFF2-40B4-BE49-F238E27FC236}">
                <a16:creationId xmlns="" xmlns:a16="http://schemas.microsoft.com/office/drawing/2014/main" id="{C9EE19A9-2588-4BFD-9DC4-2D6FB27970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2" name="Rectangle 141">
            <a:extLst>
              <a:ext uri="{FF2B5EF4-FFF2-40B4-BE49-F238E27FC236}">
                <a16:creationId xmlns="" xmlns:a16="http://schemas.microsoft.com/office/drawing/2014/main" id="{14C4506F-5C9A-4AA3-94E1-143DCABBBE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2">
            <a:extLst>
              <a:ext uri="{FF2B5EF4-FFF2-40B4-BE49-F238E27FC236}">
                <a16:creationId xmlns="" xmlns:a16="http://schemas.microsoft.com/office/drawing/2014/main" id="{BA5A7E7A-1A6B-430A-AC81-3F7CB9D4CB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ater, outdoor, ground, yellow&#10;&#10;Description generated with very high confidence">
            <a:extLst>
              <a:ext uri="{FF2B5EF4-FFF2-40B4-BE49-F238E27FC236}">
                <a16:creationId xmlns="" xmlns:a16="http://schemas.microsoft.com/office/drawing/2014/main" id="{43E4DF72-0C04-403E-859C-FDA83F19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19" y="1357821"/>
            <a:ext cx="3312881" cy="248466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9" name="Picture 2" descr="https://lh5.googleusercontent.com/TJX-n7DTFoupRVGUQ8ug-wYGwv5BH0k9zP8B3t-9k51OGvHdLmM31DLZ4PU4KicMQ9a8eBwTuryovevkTYEflt44vopbq6BIpX69VZOuId7mVkO8bbNJZzVZlQmMQewaG9bNUTui">
            <a:extLst>
              <a:ext uri="{FF2B5EF4-FFF2-40B4-BE49-F238E27FC236}">
                <a16:creationId xmlns="" xmlns:a16="http://schemas.microsoft.com/office/drawing/2014/main" id="{3862A43F-56FA-4F25-8CB4-FC19C61D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22" y="957486"/>
            <a:ext cx="1461972" cy="3285330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="" xmlns:a16="http://schemas.microsoft.com/office/drawing/2014/main" id="{5DD28989-2687-45D2-8A5C-A3D0BF5D4D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="" xmlns:a16="http://schemas.microsoft.com/office/drawing/2014/main" id="{C1172BE2-D267-4FB0-A34A-5AB25F0D12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4D7E89AD-A402-4D45-A184-0F5C76505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892" y="750504"/>
            <a:ext cx="2130991" cy="411785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AC2F5F-1639-4BC0-A5F8-FDF1B3D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0" y="4916313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7322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CAE92226-82BB-46EF-82DA-CF67126F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56" y="2117"/>
            <a:ext cx="9279187" cy="6855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C58A87-5A66-4104-8410-2669A6F1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79" y="5259706"/>
            <a:ext cx="10364451" cy="159617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0" name="Cloud 9">
            <a:extLst>
              <a:ext uri="{FF2B5EF4-FFF2-40B4-BE49-F238E27FC236}">
                <a16:creationId xmlns="" xmlns:a16="http://schemas.microsoft.com/office/drawing/2014/main" id="{D865DE4B-4E5C-4604-A7F3-ED97E622EE4C}"/>
              </a:ext>
            </a:extLst>
          </p:cNvPr>
          <p:cNvSpPr/>
          <p:nvPr/>
        </p:nvSpPr>
        <p:spPr>
          <a:xfrm>
            <a:off x="64331" y="99712"/>
            <a:ext cx="3340051" cy="17418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 could be batch or live streaming to the cloud from each gauge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="" xmlns:a16="http://schemas.microsoft.com/office/drawing/2014/main" id="{DBBE7672-072A-440E-B9B6-D763E6311CA4}"/>
              </a:ext>
            </a:extLst>
          </p:cNvPr>
          <p:cNvSpPr/>
          <p:nvPr/>
        </p:nvSpPr>
        <p:spPr>
          <a:xfrm>
            <a:off x="2041899" y="2012486"/>
            <a:ext cx="898247" cy="4174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11">
            <a:extLst>
              <a:ext uri="{FF2B5EF4-FFF2-40B4-BE49-F238E27FC236}">
                <a16:creationId xmlns="" xmlns:a16="http://schemas.microsoft.com/office/drawing/2014/main" id="{40B72DF4-5AB0-40AA-9681-BFF546DEC55C}"/>
              </a:ext>
            </a:extLst>
          </p:cNvPr>
          <p:cNvSpPr/>
          <p:nvPr/>
        </p:nvSpPr>
        <p:spPr>
          <a:xfrm>
            <a:off x="3052690" y="2475914"/>
            <a:ext cx="548900" cy="2809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E12E05-969E-446F-A11C-451AD348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66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A383BBB9-A758-4417-9B27-399A4DD5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06" y="2117"/>
            <a:ext cx="9279187" cy="68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2C0360C1-7B46-4B41-B274-1DB351749F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B5A1B2C-6F0B-41CA-B064-6D5567E60C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7A16B2DF-9BAA-42B5-8D2E-384FEB96CF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="" xmlns:a16="http://schemas.microsoft.com/office/drawing/2014/main" id="{EC91160C-6E6A-4F20-8F67-599535620A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3">
            <a:extLst>
              <a:ext uri="{FF2B5EF4-FFF2-40B4-BE49-F238E27FC236}">
                <a16:creationId xmlns="" xmlns:a16="http://schemas.microsoft.com/office/drawing/2014/main" id="{B0FB8D2B-20B0-4E1D-8407-1D388C463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443D708-FEBE-4695-8C75-69D32F179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14"/>
          <a:stretch/>
        </p:blipFill>
        <p:spPr>
          <a:xfrm>
            <a:off x="1080081" y="755315"/>
            <a:ext cx="4934056" cy="2673686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5" name="Picture 4" descr="A picture containing text&#10;&#10;Description generated with very high confidence">
            <a:extLst>
              <a:ext uri="{FF2B5EF4-FFF2-40B4-BE49-F238E27FC236}">
                <a16:creationId xmlns="" xmlns:a16="http://schemas.microsoft.com/office/drawing/2014/main" id="{DCE82F37-C95D-4117-B888-96215386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64" y="785309"/>
            <a:ext cx="4936638" cy="3221156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F90CF415-AEDB-4639-B8A0-33C762C76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1CACF3E2-6A21-439F-8008-13CA1179A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CBC795-A867-410B-A3EB-45EB8878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CB2F97-50FA-4300-9D5F-547A9145D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211" y="5700410"/>
            <a:ext cx="10916365" cy="5158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What we will do</a:t>
            </a:r>
          </a:p>
        </p:txBody>
      </p:sp>
    </p:spTree>
    <p:extLst>
      <p:ext uri="{BB962C8B-B14F-4D97-AF65-F5344CB8AC3E}">
        <p14:creationId xmlns:p14="http://schemas.microsoft.com/office/powerpoint/2010/main" val="34817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E77D5960-B3B3-4AE1-8BBD-3C55D906A6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="" xmlns:a16="http://schemas.microsoft.com/office/drawing/2014/main" id="{9CB45896-DF82-4158-8135-BB4EF22198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40EB365E-3181-4CB3-9344-A19E734A03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="" xmlns:a16="http://schemas.microsoft.com/office/drawing/2014/main" id="{BC5DFD5B-FBF8-4DA4-8334-E301342BE5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mall boat in a harbor&#10;&#10;Description generated with high confidence">
            <a:extLst>
              <a:ext uri="{FF2B5EF4-FFF2-40B4-BE49-F238E27FC236}">
                <a16:creationId xmlns="" xmlns:a16="http://schemas.microsoft.com/office/drawing/2014/main" id="{99C67BCC-4D76-4335-83FE-5FAE8CE3E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360" y="1009420"/>
            <a:ext cx="6955118" cy="438159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B2245DD-E679-4B98-AC14-04FB0F31AD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E32295-4247-4923-9805-88624A9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3" y="68303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Test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0C1A8B-4FCF-42EC-B1E2-805073DF17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0803" y="3200216"/>
            <a:ext cx="4192557" cy="17270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Whittier Alaska</a:t>
            </a:r>
          </a:p>
        </p:txBody>
      </p:sp>
    </p:spTree>
    <p:extLst>
      <p:ext uri="{BB962C8B-B14F-4D97-AF65-F5344CB8AC3E}">
        <p14:creationId xmlns:p14="http://schemas.microsoft.com/office/powerpoint/2010/main" val="14030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6DB0A7-AFBC-4EE5-B05E-D83DDA56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98935"/>
            <a:ext cx="10364451" cy="1596177"/>
          </a:xfrm>
        </p:spPr>
        <p:txBody>
          <a:bodyPr/>
          <a:lstStyle/>
          <a:p>
            <a:r>
              <a:rPr lang="en-US" dirty="0"/>
              <a:t>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32" y="1349574"/>
            <a:ext cx="9735134" cy="4654727"/>
          </a:xfrm>
        </p:spPr>
      </p:pic>
    </p:spTree>
    <p:extLst>
      <p:ext uri="{BB962C8B-B14F-4D97-AF65-F5344CB8AC3E}">
        <p14:creationId xmlns:p14="http://schemas.microsoft.com/office/powerpoint/2010/main" val="32559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86BCC4D5-E795-4C27-A59A-C83C97FC8C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="" xmlns:a16="http://schemas.microsoft.com/office/drawing/2014/main" id="{AB6A6811-9498-4BC1-A514-B7ACB315B6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arge mountain in the background&#10;&#10;Description generated with very high confidence">
            <a:extLst>
              <a:ext uri="{FF2B5EF4-FFF2-40B4-BE49-F238E27FC236}">
                <a16:creationId xmlns="" xmlns:a16="http://schemas.microsoft.com/office/drawing/2014/main" id="{8B340F84-7319-408D-9018-F29BE996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9" t="54399" r="63062" b="26270"/>
          <a:stretch/>
        </p:blipFill>
        <p:spPr>
          <a:xfrm>
            <a:off x="3216926" y="618517"/>
            <a:ext cx="1762556" cy="56298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D29A925F-0B65-4C0C-901C-04FBEBDD5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E48E5-10AE-47FB-8E0A-C83FC833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677" y="2128003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301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00300A-B004-4BCB-ACE3-89CB0D12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40216"/>
            <a:ext cx="10364451" cy="1083674"/>
          </a:xfrm>
        </p:spPr>
        <p:txBody>
          <a:bodyPr/>
          <a:lstStyle/>
          <a:p>
            <a:r>
              <a:rPr lang="en-US" dirty="0"/>
              <a:t>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EE0A70B-5640-450E-8FF1-CFA1268688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78130" y="1084073"/>
            <a:ext cx="4579883" cy="2286000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550FF61-99EB-4567-B8FE-D8DA84D2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084073"/>
            <a:ext cx="4595813" cy="22860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343CA969-8726-4CD7-A188-E7A18D79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461" y="3147208"/>
            <a:ext cx="4579910" cy="2286000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95777D51-CF9C-4536-8A0D-028CC7A6F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234" y="3147437"/>
            <a:ext cx="4647360" cy="2331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8555" y="1740875"/>
            <a:ext cx="59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56138" y="3622428"/>
            <a:ext cx="369277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218979" y="17760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3.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43055" y="3727938"/>
            <a:ext cx="4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871128-C5FC-4BBF-AF32-F319E821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E9AC0EC6-44EA-4CE5-A89C-3E9331F196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65636" y="2393688"/>
            <a:ext cx="9133373" cy="37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6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picture containing electronics&#10;&#10;Description generated with high confidence">
            <a:extLst>
              <a:ext uri="{FF2B5EF4-FFF2-40B4-BE49-F238E27FC236}">
                <a16:creationId xmlns="" xmlns:a16="http://schemas.microsoft.com/office/drawing/2014/main" id="{E77D5960-B3B3-4AE1-8BBD-3C55D906A6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ool ball&#10;&#10;Description generated with high confidence">
            <a:extLst>
              <a:ext uri="{FF2B5EF4-FFF2-40B4-BE49-F238E27FC236}">
                <a16:creationId xmlns="" xmlns:a16="http://schemas.microsoft.com/office/drawing/2014/main" id="{9CB45896-DF82-4158-8135-BB4EF22198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40EB365E-3181-4CB3-9344-A19E734A03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A picture containing electronics&#10;&#10;Description generated with high confidence">
            <a:extLst>
              <a:ext uri="{FF2B5EF4-FFF2-40B4-BE49-F238E27FC236}">
                <a16:creationId xmlns="" xmlns:a16="http://schemas.microsoft.com/office/drawing/2014/main" id="{BC5DFD5B-FBF8-4DA4-8334-E301342BE5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picture containing outdoor, building&#10;&#10;Description generated with high confidence">
            <a:extLst>
              <a:ext uri="{FF2B5EF4-FFF2-40B4-BE49-F238E27FC236}">
                <a16:creationId xmlns="" xmlns:a16="http://schemas.microsoft.com/office/drawing/2014/main" id="{6531FD7B-D684-491A-ACD7-E998AEBD87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7846438" y="957486"/>
            <a:ext cx="1634713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 descr="A picture containing pool ball&#10;&#10;Description generated with high confidence">
            <a:extLst>
              <a:ext uri="{FF2B5EF4-FFF2-40B4-BE49-F238E27FC236}">
                <a16:creationId xmlns="" xmlns:a16="http://schemas.microsoft.com/office/drawing/2014/main" id="{9B2245DD-E679-4B98-AC14-04FB0F31AD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4C12A5-997E-43D4-B256-6C8FD3D8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Measurements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F8A08AB8-86E7-4F74-9D6D-929C03261C26}"/>
              </a:ext>
            </a:extLst>
          </p:cNvPr>
          <p:cNvCxnSpPr>
            <a:cxnSpLocks/>
          </p:cNvCxnSpPr>
          <p:nvPr/>
        </p:nvCxnSpPr>
        <p:spPr>
          <a:xfrm>
            <a:off x="6321288" y="1908313"/>
            <a:ext cx="21843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91F76129-002E-413C-B1E2-2F348F2FEE03}"/>
              </a:ext>
            </a:extLst>
          </p:cNvPr>
          <p:cNvCxnSpPr>
            <a:cxnSpLocks/>
          </p:cNvCxnSpPr>
          <p:nvPr/>
        </p:nvCxnSpPr>
        <p:spPr>
          <a:xfrm>
            <a:off x="6387548" y="4817166"/>
            <a:ext cx="21843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6906</TotalTime>
  <Words>354</Words>
  <Application>Microsoft Macintosh PowerPoint</Application>
  <PresentationFormat>Widescreen</PresentationFormat>
  <Paragraphs>80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Mangal</vt:lpstr>
      <vt:lpstr>Tw Cen MT</vt:lpstr>
      <vt:lpstr>Arial</vt:lpstr>
      <vt:lpstr>Droplet</vt:lpstr>
      <vt:lpstr>Computer Vision Stream Gauge</vt:lpstr>
      <vt:lpstr>PowerPoint Presentation</vt:lpstr>
      <vt:lpstr>Introduction</vt:lpstr>
      <vt:lpstr>Test Case</vt:lpstr>
      <vt:lpstr>System</vt:lpstr>
      <vt:lpstr>Baseline</vt:lpstr>
      <vt:lpstr>Processing</vt:lpstr>
      <vt:lpstr>Processing</vt:lpstr>
      <vt:lpstr>Measurements</vt:lpstr>
      <vt:lpstr>Uncertainty</vt:lpstr>
      <vt:lpstr>Results</vt:lpstr>
      <vt:lpstr>Limitations</vt:lpstr>
      <vt:lpstr>Future work</vt:lpstr>
      <vt:lpstr>Demo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Katarina Godden</dc:creator>
  <cp:lastModifiedBy>Microsoft Office User</cp:lastModifiedBy>
  <cp:revision>36</cp:revision>
  <dcterms:created xsi:type="dcterms:W3CDTF">2018-04-16T00:01:03Z</dcterms:created>
  <dcterms:modified xsi:type="dcterms:W3CDTF">2018-04-28T00:24:48Z</dcterms:modified>
</cp:coreProperties>
</file>